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6" r:id="rId4"/>
    <p:sldId id="346" r:id="rId5"/>
    <p:sldId id="367" r:id="rId6"/>
    <p:sldId id="369" r:id="rId7"/>
    <p:sldId id="258" r:id="rId8"/>
    <p:sldId id="259" r:id="rId9"/>
    <p:sldId id="260" r:id="rId10"/>
    <p:sldId id="261" r:id="rId11"/>
    <p:sldId id="295" r:id="rId12"/>
    <p:sldId id="276" r:id="rId13"/>
    <p:sldId id="376" r:id="rId14"/>
    <p:sldId id="266" r:id="rId15"/>
    <p:sldId id="267" r:id="rId16"/>
    <p:sldId id="268" r:id="rId17"/>
    <p:sldId id="281" r:id="rId18"/>
    <p:sldId id="283" r:id="rId19"/>
    <p:sldId id="372" r:id="rId20"/>
    <p:sldId id="318" r:id="rId21"/>
    <p:sldId id="271" r:id="rId22"/>
    <p:sldId id="284" r:id="rId2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6600CC"/>
    <a:srgbClr val="990099"/>
    <a:srgbClr val="990000"/>
    <a:srgbClr val="000066"/>
    <a:srgbClr val="A50021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95"/>
    <p:restoredTop sz="90799"/>
  </p:normalViewPr>
  <p:slideViewPr>
    <p:cSldViewPr showGuides="1">
      <p:cViewPr>
        <p:scale>
          <a:sx n="78" d="100"/>
          <a:sy n="78" d="100"/>
        </p:scale>
        <p:origin x="-1248" y="168"/>
      </p:cViewPr>
      <p:guideLst>
        <p:guide orient="horz" pos="2160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vi-VN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vi-VN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285750"/>
            <a:r>
              <a:rPr lang="en-US" altLang="zh-CN" dirty="0"/>
              <a:t>Second level</a:t>
            </a:r>
            <a:endParaRPr lang="en-US" altLang="zh-CN" dirty="0"/>
          </a:p>
          <a:p>
            <a:pPr lvl="2" indent="-228600"/>
            <a:r>
              <a:rPr lang="en-US" altLang="zh-CN" dirty="0"/>
              <a:t>Third level</a:t>
            </a:r>
            <a:endParaRPr lang="en-US" altLang="zh-CN" dirty="0"/>
          </a:p>
          <a:p>
            <a:pPr lvl="3" indent="-228600"/>
            <a:r>
              <a:rPr lang="en-US" altLang="zh-CN" dirty="0"/>
              <a:t>Fourth level</a:t>
            </a:r>
            <a:endParaRPr lang="en-US" altLang="zh-CN" dirty="0"/>
          </a:p>
          <a:p>
            <a:pPr lvl="4" indent="-228600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285750"/>
            <a:r>
              <a:rPr lang="en-US" altLang="zh-CN" dirty="0"/>
              <a:t>Second level</a:t>
            </a:r>
            <a:endParaRPr lang="en-US" altLang="zh-CN" dirty="0"/>
          </a:p>
          <a:p>
            <a:pPr lvl="2" indent="-228600"/>
            <a:r>
              <a:rPr lang="en-US" altLang="zh-CN" dirty="0"/>
              <a:t>Third level</a:t>
            </a:r>
            <a:endParaRPr lang="en-US" altLang="zh-CN" dirty="0"/>
          </a:p>
          <a:p>
            <a:pPr lvl="3" indent="-228600"/>
            <a:r>
              <a:rPr lang="en-US" altLang="zh-CN" dirty="0"/>
              <a:t>Fourth level</a:t>
            </a:r>
            <a:endParaRPr lang="en-US" altLang="zh-CN" dirty="0"/>
          </a:p>
          <a:p>
            <a:pPr lvl="4" indent="-228600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GIF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57200"/>
            <a:ext cx="8839200" cy="44958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sng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Bài 6:</a:t>
            </a:r>
            <a:br>
              <a:rPr kumimoji="0" lang="en-US" sz="6000" b="0" i="0" u="sng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6000" b="0" i="0" u="sng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BIỆN PHÁP SỬ DỤNG, CẢI TẠO VÀ BẢO VỆ ĐẤT</a:t>
            </a:r>
            <a:endParaRPr kumimoji="0" lang="en-US" sz="60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9" name="Line 6"/>
          <p:cNvSpPr/>
          <p:nvPr/>
        </p:nvSpPr>
        <p:spPr>
          <a:xfrm>
            <a:off x="228600" y="914400"/>
            <a:ext cx="8839200" cy="0"/>
          </a:xfrm>
          <a:prstGeom prst="line">
            <a:avLst/>
          </a:prstGeom>
          <a:ln w="57150" cap="flat" cmpd="thinThick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47" name="Rectangle 7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6858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II.BIỆN PHÁP CẢI TẠO VÀ BẢO VỆ ĐẤT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5848" name="Rectangle 8"/>
          <p:cNvSpPr/>
          <p:nvPr/>
        </p:nvSpPr>
        <p:spPr>
          <a:xfrm>
            <a:off x="570230" y="1612265"/>
            <a:ext cx="8227060" cy="63436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vi-VN" altLang="en-US" sz="2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Ở nước ta những loại đất nào cần cải tạo? Vì sao?</a:t>
            </a:r>
            <a:endParaRPr lang="en-US" altLang="zh-CN" sz="28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132080" y="144145"/>
            <a:ext cx="8807450" cy="7283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</a:lstStyle>
          <a:p>
            <a:pPr algn="ctr"/>
            <a:r>
              <a:rPr lang="vi-VN" altLang="en-US" sz="2600" b="1" i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sym typeface="+mn-ea"/>
              </a:rPr>
              <a:t>BÀI 6: </a:t>
            </a:r>
            <a:r>
              <a:rPr lang="en-US" sz="2600" b="1" i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sym typeface="+mn-ea"/>
              </a:rPr>
              <a:t>BIỆN PHÁP SỬ DỤNG, CẢI TẠO VÀ BẢO VỆ ĐẤT</a:t>
            </a:r>
            <a:endParaRPr sz="2600" b="1" strike="noStrike" noProof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57200" y="2591435"/>
            <a:ext cx="78765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eaLnBrk="0" hangingPunct="0">
              <a:spcBef>
                <a:spcPct val="50000"/>
              </a:spcBef>
            </a:pPr>
            <a:r>
              <a:rPr lang="en-US" altLang="zh-CN" b="1" dirty="0">
                <a:sym typeface="+mn-ea"/>
              </a:rPr>
              <a:t> </a:t>
            </a:r>
            <a:r>
              <a:rPr lang="vi-VN" altLang="en-US" b="1" dirty="0">
                <a:sym typeface="+mn-ea"/>
              </a:rPr>
              <a:t>- 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Nguyên nhân nào làm cho đất ngày càng xấu đi?</a:t>
            </a:r>
            <a:endParaRPr lang="en-US" sz="2800"/>
          </a:p>
        </p:txBody>
      </p:sp>
      <p:sp>
        <p:nvSpPr>
          <p:cNvPr id="3" name="Text Box 2"/>
          <p:cNvSpPr txBox="1"/>
          <p:nvPr/>
        </p:nvSpPr>
        <p:spPr>
          <a:xfrm>
            <a:off x="287655" y="3206750"/>
            <a:ext cx="81851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spcBef>
                <a:spcPct val="20000"/>
              </a:spcBef>
            </a:pPr>
            <a:r>
              <a:rPr lang="vi-VN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-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Tập quán canh tác lạc hậu dẫn đến độ phì nhiêu của đất ngày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càng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giảm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sz="2800"/>
          </a:p>
        </p:txBody>
      </p:sp>
      <p:sp>
        <p:nvSpPr>
          <p:cNvPr id="4" name="Text Box 3"/>
          <p:cNvSpPr txBox="1"/>
          <p:nvPr/>
        </p:nvSpPr>
        <p:spPr>
          <a:xfrm>
            <a:off x="525145" y="2133600"/>
            <a:ext cx="77400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vi-VN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Đất chua, đất xám bạc màu, đất mặn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sz="2800"/>
          </a:p>
        </p:txBody>
      </p:sp>
      <p:sp>
        <p:nvSpPr>
          <p:cNvPr id="5" name="Text Box 4"/>
          <p:cNvSpPr txBox="1"/>
          <p:nvPr/>
        </p:nvSpPr>
        <p:spPr>
          <a:xfrm>
            <a:off x="245110" y="4104005"/>
            <a:ext cx="840994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>
              <a:spcBef>
                <a:spcPct val="20000"/>
              </a:spcBef>
            </a:pPr>
            <a:r>
              <a:rPr lang="vi-VN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- 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Làm thế nào để cây trồng vừa cho năng suất cao, đảm bảo</a:t>
            </a:r>
            <a:r>
              <a:rPr lang="vi-VN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ổn định lương thực, thực phẩm mà vẫn </a:t>
            </a:r>
            <a:r>
              <a:rPr lang="vi-VN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giữ 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độ phì nhiêu của đất?</a:t>
            </a:r>
            <a:endParaRPr lang="en-US" sz="2800"/>
          </a:p>
        </p:txBody>
      </p:sp>
      <p:sp>
        <p:nvSpPr>
          <p:cNvPr id="6" name="Text Box 5"/>
          <p:cNvSpPr txBox="1"/>
          <p:nvPr/>
        </p:nvSpPr>
        <p:spPr>
          <a:xfrm>
            <a:off x="542290" y="5551805"/>
            <a:ext cx="82276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spcBef>
                <a:spcPct val="20000"/>
              </a:spcBef>
            </a:pPr>
            <a:r>
              <a:rPr lang="vi-VN" altLang="en-US" sz="2800">
                <a:latin typeface="Times New Roman" panose="02020603050405020304" charset="0"/>
                <a:cs typeface="Times New Roman" panose="02020603050405020304" charset="0"/>
              </a:rPr>
              <a:t>- Sử dụng và cải tạo đất hợp </a:t>
            </a:r>
            <a:r>
              <a:rPr lang="vi-VN" altLang="en-US" sz="2800">
                <a:latin typeface="Times New Roman" panose="02020603050405020304" charset="0"/>
                <a:cs typeface="Times New Roman" panose="02020603050405020304" charset="0"/>
              </a:rPr>
              <a:t>lí</a:t>
            </a:r>
            <a:endParaRPr lang="vi-V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9" name="Line 6"/>
          <p:cNvSpPr/>
          <p:nvPr/>
        </p:nvSpPr>
        <p:spPr>
          <a:xfrm>
            <a:off x="228600" y="914400"/>
            <a:ext cx="8839200" cy="0"/>
          </a:xfrm>
          <a:prstGeom prst="line">
            <a:avLst/>
          </a:prstGeom>
          <a:ln w="57150" cap="flat" cmpd="thinThick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47" name="Rectangle 7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6858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II.BIỆN PHÁP CẢI TẠO VÀ BẢO VỆ ĐẤT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5848" name="Rectangle 8"/>
          <p:cNvSpPr/>
          <p:nvPr/>
        </p:nvSpPr>
        <p:spPr>
          <a:xfrm>
            <a:off x="570230" y="1612265"/>
            <a:ext cx="8267700" cy="8794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vi-VN" altLang="en-US" sz="2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- Hãy nêu các biện pháp cải tạo đất, nhằm mục đích gì, áp dụng cho loại đất </a:t>
            </a:r>
            <a:r>
              <a:rPr lang="vi-VN" altLang="en-US" sz="2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nào?</a:t>
            </a:r>
            <a:endParaRPr lang="vi-VN" altLang="en-US" sz="28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132080" y="144145"/>
            <a:ext cx="8807450" cy="7283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</a:lstStyle>
          <a:p>
            <a:pPr algn="ctr"/>
            <a:r>
              <a:rPr lang="vi-VN" altLang="en-US" sz="2600" b="1" i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sym typeface="+mn-ea"/>
              </a:rPr>
              <a:t>BÀI 6: </a:t>
            </a:r>
            <a:r>
              <a:rPr lang="en-US" sz="2600" b="1" i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sym typeface="+mn-ea"/>
              </a:rPr>
              <a:t>BIỆN PHÁP SỬ DỤNG, CẢI TẠO VÀ BẢO VỆ ĐẤT</a:t>
            </a:r>
            <a:endParaRPr sz="2600" b="1" strike="noStrike" noProof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9415" y="2586990"/>
            <a:ext cx="805815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eaLnBrk="1" hangingPunct="1">
              <a:buNone/>
            </a:pPr>
            <a:r>
              <a:rPr lang="vi-V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- Cày sâu bừa kĩ bón phân hữu cơ</a:t>
            </a:r>
            <a:endParaRPr lang="vi-V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 eaLnBrk="1" hangingPunct="1">
              <a:buNone/>
            </a:pPr>
            <a:r>
              <a:rPr lang="vi-V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- Làm ruộng bậc thang</a:t>
            </a:r>
            <a:endParaRPr lang="vi-V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 eaLnBrk="1" hangingPunct="1">
              <a:buNone/>
            </a:pPr>
            <a:r>
              <a:rPr lang="vi-V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- Trồng xen cây nông nghiệp với các băng cây phân xanh</a:t>
            </a:r>
            <a:endParaRPr lang="vi-V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 eaLnBrk="1" hangingPunct="1">
              <a:buNone/>
            </a:pPr>
            <a:r>
              <a:rPr lang="vi-V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- Cày nông bừa sục giữ nước liên tục thay nước thường xuyên </a:t>
            </a:r>
            <a:endParaRPr lang="vi-V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 eaLnBrk="1" hangingPunct="1">
              <a:buNone/>
            </a:pPr>
            <a:r>
              <a:rPr lang="vi-V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- Bón vôi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 flipV="1">
            <a:off x="457200" y="-1219200"/>
            <a:ext cx="8229600" cy="152400"/>
          </a:xfrm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x-none" sz="4000" dirty="0"/>
          </a:p>
        </p:txBody>
      </p:sp>
      <p:pic>
        <p:nvPicPr>
          <p:cNvPr id="17412" name="Picture 4" descr="nong-dan-phucca3-nc6b0cc83-miecc80n-bacc81c-ngacc80y-na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76200"/>
            <a:ext cx="4267200" cy="3775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5" descr="bonphan%20NP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75" y="0"/>
            <a:ext cx="4695825" cy="3775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5" name="Text Box 7"/>
          <p:cNvSpPr txBox="1"/>
          <p:nvPr/>
        </p:nvSpPr>
        <p:spPr>
          <a:xfrm>
            <a:off x="402590" y="4025265"/>
            <a:ext cx="872426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</a:rPr>
              <a:t>-</a:t>
            </a:r>
            <a:r>
              <a:rPr lang="en-US" altLang="zh-CN" sz="2800" dirty="0">
                <a:latin typeface="Arial" panose="020B0604020202020204" pitchFamily="34" charset="0"/>
              </a:rPr>
              <a:t> 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Cày sâu, bừa kĩ, bón phân hữu cơ nhằm mục đích gì? Áp dụng cho những loại đất nào?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75590" y="5101590"/>
            <a:ext cx="865441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Cày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sâu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bừa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kĩ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bón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phân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hữu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cơ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làm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tăng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bề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dày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lớp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đất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trồng</a:t>
            </a:r>
            <a:r>
              <a:rPr lang="vi-VN" alt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Biện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pháp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này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áp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dụng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cho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đất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có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tầng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đất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mỏng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nghèo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dinh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dưỡng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9" name="Picture 7" descr="ruong-bac-thang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76200"/>
            <a:ext cx="8915400" cy="510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-762000"/>
            <a:ext cx="8229600" cy="76200"/>
          </a:xfrm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x-none" sz="4000" dirty="0"/>
          </a:p>
        </p:txBody>
      </p:sp>
      <p:pic>
        <p:nvPicPr>
          <p:cNvPr id="18441" name="Picture 9" descr="sa-pa-ruong-bac-thang-dep_402x268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5250"/>
            <a:ext cx="8991600" cy="508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Picture 10" descr="ruong-bac-thang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0013"/>
            <a:ext cx="9067800" cy="5081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3" name="Picture 11" descr="cay ruong b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9067800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4" name="Text Box 12"/>
          <p:cNvSpPr txBox="1"/>
          <p:nvPr/>
        </p:nvSpPr>
        <p:spPr>
          <a:xfrm>
            <a:off x="177165" y="4588510"/>
            <a:ext cx="89668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  <a:buChar char="-"/>
            </a:pP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Làm ruộng bậc thang có tác dụng gì? Áp dụng cho vùng đất nào?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67640" y="5490210"/>
            <a:ext cx="90265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ct val="50000"/>
              </a:spcBef>
              <a:buNone/>
            </a:pP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Làm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ruộng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bậc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thang: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chế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dòng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nước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chảy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chế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xói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mòn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rửa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trôi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Áp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dụng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cho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vùng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đất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dốc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(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đồi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núi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  <p:bldP spid="1844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60" name="Picture 4" descr="phanxa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35" y="215900"/>
            <a:ext cx="3044825" cy="4034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5" descr="Trong xen cay nong nghiep giua cac bang cay phan xanh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00400" y="228600"/>
            <a:ext cx="2876550" cy="4021455"/>
          </a:xfrm>
        </p:spPr>
      </p:pic>
      <p:sp>
        <p:nvSpPr>
          <p:cNvPr id="19463" name="Text Box 7"/>
          <p:cNvSpPr txBox="1"/>
          <p:nvPr/>
        </p:nvSpPr>
        <p:spPr>
          <a:xfrm>
            <a:off x="405130" y="4270375"/>
            <a:ext cx="83947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- 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Trồng xen cây nông nghiệp giữa các băng cây phân xanh có tác dụng gì? Áp dụng cho vùng đất nào?</a:t>
            </a:r>
            <a:endParaRPr lang="en-US" altLang="zh-CN" sz="28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0967" name="Picture 7" descr="trong zen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5580"/>
            <a:ext cx="2952750" cy="40747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312420" y="5401945"/>
            <a:ext cx="86467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Tăng độ che phủ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đất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chế xói mòn,….Đất dốc(đồi trọc)</a:t>
            </a:r>
            <a:endParaRPr lang="vi-VN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8" name="Picture 4" descr="cay dat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76200"/>
            <a:ext cx="3068320" cy="4301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Picture 5" descr="may-cay30903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" y="76200"/>
            <a:ext cx="2919095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7" name="Picture 9" descr="cay dat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1495" y="58420"/>
            <a:ext cx="2985770" cy="4319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48590" y="3551555"/>
            <a:ext cx="898715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eaLnBrk="0" hangingPunct="0">
              <a:spcBef>
                <a:spcPct val="50000"/>
              </a:spcBef>
            </a:pPr>
            <a:r>
              <a:rPr lang="en-US" altLang="zh-CN" sz="3200" dirty="0">
                <a:solidFill>
                  <a:srgbClr val="660033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Cày nông, bừa sục, giữ nước liên tục, thay nước thường xuyên nhằm mục đích gì? Áp dụng cho những loại đất nào?</a:t>
            </a:r>
            <a:endParaRPr lang="en-US" sz="3200"/>
          </a:p>
        </p:txBody>
      </p:sp>
      <p:sp>
        <p:nvSpPr>
          <p:cNvPr id="2" name="Text Box 1"/>
          <p:cNvSpPr txBox="1"/>
          <p:nvPr/>
        </p:nvSpPr>
        <p:spPr>
          <a:xfrm>
            <a:off x="214630" y="5120005"/>
            <a:ext cx="878586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Không xới lớp đất phèn lên hòa tan trong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nước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tháo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nước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phèn,</a:t>
            </a:r>
            <a:r>
              <a:rPr lang="vi-VN" alt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giảm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độ chua, cải tạo đất,……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Đất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phèn</a:t>
            </a:r>
            <a:endParaRPr lang="vi-VN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6" name="Picture 4" descr="bon vo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0"/>
            <a:ext cx="9144000" cy="622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533400" y="5371465"/>
            <a:ext cx="80486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eaLnBrk="1" hangingPunct="1">
              <a:buNone/>
            </a:pPr>
            <a:endParaRPr lang="en-US" sz="3200"/>
          </a:p>
        </p:txBody>
      </p:sp>
      <p:sp>
        <p:nvSpPr>
          <p:cNvPr id="3" name="Text Box 2"/>
          <p:cNvSpPr txBox="1"/>
          <p:nvPr/>
        </p:nvSpPr>
        <p:spPr>
          <a:xfrm>
            <a:off x="681355" y="4886960"/>
            <a:ext cx="81813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eaLnBrk="1" hangingPunct="1">
              <a:buNone/>
            </a:pP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Bón vôi</a:t>
            </a:r>
            <a:r>
              <a:rPr lang="vi-V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nhằm mục </a:t>
            </a:r>
            <a:r>
              <a:rPr lang="vi-V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gì? á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 dụng cho </a:t>
            </a:r>
            <a:r>
              <a:rPr lang="vi-V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loại 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đất </a:t>
            </a:r>
            <a:r>
              <a:rPr lang="vi-V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nào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endParaRPr lang="en-US" sz="3200"/>
          </a:p>
        </p:txBody>
      </p:sp>
      <p:sp>
        <p:nvSpPr>
          <p:cNvPr id="4" name="Text Box 3"/>
          <p:cNvSpPr txBox="1"/>
          <p:nvPr/>
        </p:nvSpPr>
        <p:spPr>
          <a:xfrm>
            <a:off x="767715" y="5586730"/>
            <a:ext cx="71913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Giảm độ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chua</a:t>
            </a:r>
            <a:r>
              <a:rPr lang="vi-VN" alt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</a:t>
            </a:r>
            <a:r>
              <a:rPr lang="vi-VN" alt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đất</a:t>
            </a:r>
            <a:r>
              <a:rPr lang="vi-VN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Đất phèn</a:t>
            </a:r>
            <a:endParaRPr lang="vi-VN" altLang="en-US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584200" y="713105"/>
            <a:ext cx="796734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buFontTx/>
              <a:buChar char="-"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Ngoài ra còn có biện pháp: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+ Biện pháp thủy lợi: thau chua, rửa mặn, xổ phèn. Áp dụng cho đất mặn, đất phèn.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+ Biện pháp bón phân: bổ sung chất dinh dưỡng cho đất. Áp dụng cho đất phèn.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503555" y="915035"/>
            <a:ext cx="8183245" cy="6858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br>
              <a:rPr lang="vi-VN" altLang="en-US" sz="3200">
                <a:solidFill>
                  <a:srgbClr val="FF0000"/>
                </a:solidFill>
                <a:sym typeface="+mn-ea"/>
              </a:rPr>
            </a:br>
            <a:r>
              <a:rPr lang="vi-VN" alt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II Biện pháp cải tạo và bảo vệ đất</a:t>
            </a:r>
            <a:br>
              <a:rPr lang="vi-VN" alt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zh-CN" sz="3200" u="sng" dirty="0">
              <a:solidFill>
                <a:srgbClr val="0099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69605" cy="3743960"/>
          </a:xfrm>
        </p:spPr>
        <p:txBody>
          <a:bodyPr vert="horz" wrap="square" lIns="91440" tIns="45720" rIns="91440" bIns="45720" anchor="t" anchorCtr="0"/>
          <a:p>
            <a:pPr marL="0" indent="0" algn="just" eaLnBrk="1" hangingPunct="1">
              <a:buNone/>
            </a:pPr>
            <a:r>
              <a:rPr lang="vi-VN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- Cày sâu bừa kĩ bón phân hữu cơ</a:t>
            </a:r>
            <a:endParaRPr lang="vi-V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 eaLnBrk="1" hangingPunct="1">
              <a:buNone/>
            </a:pPr>
            <a:r>
              <a:rPr lang="vi-VN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- Làm ruộng bậc thang</a:t>
            </a:r>
            <a:endParaRPr lang="vi-V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 eaLnBrk="1" hangingPunct="1">
              <a:buNone/>
            </a:pPr>
            <a:r>
              <a:rPr lang="vi-VN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- Trồng xen cây nông nghiệp với các băng cây phân xanh</a:t>
            </a:r>
            <a:endParaRPr lang="vi-V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 eaLnBrk="1" hangingPunct="1">
              <a:buNone/>
            </a:pPr>
            <a:r>
              <a:rPr lang="vi-VN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- Cày nông bừa sục giữ nước liên tục thay nước thường xuyên </a:t>
            </a:r>
            <a:endParaRPr lang="vi-V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 eaLnBrk="1" hangingPunct="1">
              <a:buNone/>
            </a:pPr>
            <a:r>
              <a:rPr lang="vi-VN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- Bón vôi</a:t>
            </a:r>
            <a:endParaRPr lang="vi-V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 eaLnBrk="1" hangingPunct="1">
              <a:buNone/>
            </a:pP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317" name="Line 8"/>
          <p:cNvSpPr/>
          <p:nvPr/>
        </p:nvSpPr>
        <p:spPr>
          <a:xfrm>
            <a:off x="381000" y="914400"/>
            <a:ext cx="8839200" cy="0"/>
          </a:xfrm>
          <a:prstGeom prst="line">
            <a:avLst/>
          </a:prstGeom>
          <a:ln w="57150" cap="flat" cmpd="thinThick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132080" y="144145"/>
            <a:ext cx="8807450" cy="7283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</a:lstStyle>
          <a:p>
            <a:pPr algn="ctr"/>
            <a:r>
              <a:rPr lang="vi-VN" altLang="en-US" sz="2600" b="1" i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sym typeface="+mn-ea"/>
              </a:rPr>
              <a:t>BÀI 6: </a:t>
            </a:r>
            <a:r>
              <a:rPr lang="en-US" sz="2600" b="1" i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sym typeface="+mn-ea"/>
              </a:rPr>
              <a:t>BIỆN PHÁP SỬ DỤNG, CẢI TẠO VÀ BẢO VỆ ĐẤT</a:t>
            </a:r>
            <a:endParaRPr sz="2600" b="1" strike="noStrike" noProof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5" name="Picture 11" descr="Book-09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543800" y="1143000"/>
            <a:ext cx="1000125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Picture 13" descr="anh them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876800"/>
          </a:xfrm>
        </p:spPr>
        <p:txBody>
          <a:bodyPr vert="horz" wrap="square" lIns="91440" tIns="45720" rIns="91440" bIns="45720" anchor="t" anchorCtr="0"/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rgbClr val="996600"/>
                </a:solidFill>
              </a:rPr>
              <a:t>Chọn câu đúng:</a:t>
            </a:r>
            <a:endParaRPr lang="en-US" altLang="zh-CN" dirty="0">
              <a:solidFill>
                <a:srgbClr val="996600"/>
              </a:solidFill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996600"/>
                </a:solidFill>
              </a:rPr>
              <a:t>	</a:t>
            </a:r>
            <a:r>
              <a:rPr lang="en-US" altLang="zh-CN" dirty="0">
                <a:solidFill>
                  <a:srgbClr val="996600"/>
                </a:solidFill>
                <a:latin typeface="Times New Roman" panose="02020603050405020304" charset="0"/>
                <a:cs typeface="Times New Roman" panose="02020603050405020304" charset="0"/>
              </a:rPr>
              <a:t>a. Đất đồi dốc cần bón vôi</a:t>
            </a:r>
            <a:endParaRPr lang="en-US" altLang="zh-CN" dirty="0">
              <a:solidFill>
                <a:srgbClr val="9966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996600"/>
                </a:solidFill>
                <a:latin typeface="Times New Roman" panose="02020603050405020304" charset="0"/>
                <a:cs typeface="Times New Roman" panose="02020603050405020304" charset="0"/>
              </a:rPr>
              <a:t>	b. Đất bạc màu cần bón nhiều phân vô cơ kết hợp bón vôi và cày sâu dần</a:t>
            </a:r>
            <a:endParaRPr lang="en-US" altLang="zh-CN" dirty="0">
              <a:solidFill>
                <a:srgbClr val="9966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996600"/>
                </a:solidFill>
                <a:latin typeface="Times New Roman" panose="02020603050405020304" charset="0"/>
                <a:cs typeface="Times New Roman" panose="02020603050405020304" charset="0"/>
              </a:rPr>
              <a:t>	c. Đất đồi núi cần trồng cây nông nghiệp xen giữa những băng cây công nghiệp để chống xói mòn</a:t>
            </a:r>
            <a:endParaRPr lang="en-US" altLang="zh-CN" dirty="0">
              <a:solidFill>
                <a:srgbClr val="9966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996600"/>
                </a:solidFill>
                <a:latin typeface="Times New Roman" panose="02020603050405020304" charset="0"/>
                <a:cs typeface="Times New Roman" panose="02020603050405020304" charset="0"/>
              </a:rPr>
              <a:t>	d. Cần dùng các biện pháp canh tác, thủy lợi và bón phân để cải tạo đất.</a:t>
            </a:r>
            <a:endParaRPr lang="en-US" altLang="zh-CN" dirty="0">
              <a:solidFill>
                <a:srgbClr val="9966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725" name="WordArt 10"/>
          <p:cNvSpPr>
            <a:spLocks noTextEdit="1"/>
          </p:cNvSpPr>
          <p:nvPr/>
        </p:nvSpPr>
        <p:spPr>
          <a:xfrm>
            <a:off x="1914525" y="381000"/>
            <a:ext cx="526796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CỦNG CỐ</a:t>
            </a:r>
            <a:endParaRPr lang="en-US" sz="360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2" name="Rectangle 4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1295400"/>
          </a:xfrm>
        </p:spPr>
        <p:txBody>
          <a:bodyPr vert="horz" wrap="square" lIns="91440" tIns="45720" rIns="91440" bIns="45720" anchor="t" anchorCtr="0"/>
          <a:p>
            <a:pPr algn="just" eaLnBrk="1" hangingPunct="1">
              <a:buNone/>
            </a:pPr>
            <a:r>
              <a:rPr lang="en-US" altLang="zh-CN" sz="3600" dirty="0"/>
              <a:t>	</a:t>
            </a:r>
            <a:r>
              <a:rPr lang="vi-VN" altLang="en-US" sz="3600" dirty="0"/>
              <a:t>-</a:t>
            </a:r>
            <a:r>
              <a:rPr lang="en-US" altLang="zh-CN" sz="3600" dirty="0"/>
              <a:t> </a:t>
            </a:r>
            <a:r>
              <a:rPr lang="en-US" altLang="zh-CN" sz="3600" dirty="0">
                <a:latin typeface="Times New Roman" panose="02020603050405020304" charset="0"/>
                <a:cs typeface="Times New Roman" panose="02020603050405020304" charset="0"/>
              </a:rPr>
              <a:t>Nhu cầu về lương thực và thực phẩm ở nước ta hiện nay như thế nào? </a:t>
            </a:r>
            <a:endParaRPr lang="en-US" altLang="zh-CN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100" name="Line 16"/>
          <p:cNvSpPr/>
          <p:nvPr/>
        </p:nvSpPr>
        <p:spPr>
          <a:xfrm>
            <a:off x="371475" y="894715"/>
            <a:ext cx="8839200" cy="0"/>
          </a:xfrm>
          <a:prstGeom prst="line">
            <a:avLst/>
          </a:prstGeom>
          <a:ln w="57150" cap="flat" cmpd="thinThick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88" name="Rectangle 20"/>
          <p:cNvSpPr/>
          <p:nvPr/>
        </p:nvSpPr>
        <p:spPr>
          <a:xfrm>
            <a:off x="371475" y="1713230"/>
            <a:ext cx="8406765" cy="1303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algn="just">
              <a:spcBef>
                <a:spcPct val="20000"/>
              </a:spcBef>
            </a:pPr>
            <a:endParaRPr lang="en-US" altLang="zh-CN" sz="3600" dirty="0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  <p:sp>
        <p:nvSpPr>
          <p:cNvPr id="32789" name="Rectangle 21"/>
          <p:cNvSpPr/>
          <p:nvPr/>
        </p:nvSpPr>
        <p:spPr>
          <a:xfrm>
            <a:off x="0" y="4191000"/>
            <a:ext cx="9372600" cy="2133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en-US" altLang="zh-CN" sz="3600" dirty="0">
                <a:latin typeface="Arial" panose="020B0604020202020204" pitchFamily="34" charset="0"/>
              </a:rPr>
              <a:t>	</a:t>
            </a:r>
            <a:endParaRPr lang="en-US" altLang="zh-CN" sz="3600" dirty="0">
              <a:latin typeface="Arial" panose="020B0604020202020204" pitchFamily="34" charset="0"/>
            </a:endParaRPr>
          </a:p>
        </p:txBody>
      </p:sp>
      <p:sp>
        <p:nvSpPr>
          <p:cNvPr id="4104" name="Rectangle 1"/>
          <p:cNvSpPr/>
          <p:nvPr/>
        </p:nvSpPr>
        <p:spPr>
          <a:xfrm>
            <a:off x="393700" y="1031875"/>
            <a:ext cx="83312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solidFill>
                  <a:srgbClr val="009900"/>
                </a:solidFill>
                <a:latin typeface="Times New Roman" panose="02020603050405020304" charset="0"/>
                <a:cs typeface="Times New Roman" panose="02020603050405020304" charset="0"/>
              </a:rPr>
              <a:t>I.</a:t>
            </a:r>
            <a:r>
              <a:rPr lang="en-US" altLang="zh-CN" sz="2800" b="1" u="sng" dirty="0">
                <a:solidFill>
                  <a:srgbClr val="009900"/>
                </a:solidFill>
                <a:latin typeface="Times New Roman" panose="02020603050405020304" charset="0"/>
                <a:cs typeface="Times New Roman" panose="02020603050405020304" charset="0"/>
              </a:rPr>
              <a:t>VÌ SAO PHẢI SỬ DỤNG ĐẤT HỢP LÍ?</a:t>
            </a:r>
            <a:endParaRPr lang="en-US" altLang="zh-CN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132080" y="144145"/>
            <a:ext cx="8807450" cy="7283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</a:lstStyle>
          <a:p>
            <a:pPr algn="ctr"/>
            <a:r>
              <a:rPr lang="vi-VN" altLang="en-US" sz="2600" b="1" i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sym typeface="+mn-ea"/>
              </a:rPr>
              <a:t>BÀI 6: </a:t>
            </a:r>
            <a:r>
              <a:rPr lang="en-US" sz="2600" b="1" i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sym typeface="+mn-ea"/>
              </a:rPr>
              <a:t>BIỆN PHÁP SỬ DỤNG, CẢI TẠO VÀ BẢO VỆ ĐẤT</a:t>
            </a:r>
            <a:endParaRPr sz="2600" b="1" strike="noStrike" noProof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3124200"/>
            <a:ext cx="4427220" cy="3440922"/>
            <a:chOff x="335446" y="1324389"/>
            <a:chExt cx="5005180" cy="32988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5446" y="1324389"/>
              <a:ext cx="4762500" cy="28575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81220" y="4181889"/>
              <a:ext cx="4859406" cy="441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         </a:t>
              </a:r>
              <a:r>
                <a:rPr lang="en-US" sz="2400" dirty="0" err="1">
                  <a:latin typeface="Times New Roman" panose="02020603050405020304" charset="0"/>
                  <a:cs typeface="Times New Roman" panose="02020603050405020304" charset="0"/>
                </a:rPr>
                <a:t>Dân</a:t>
              </a:r>
              <a:r>
                <a:rPr lang="en-US" sz="2400" dirty="0">
                  <a:latin typeface="Times New Roman" panose="02020603050405020304" charset="0"/>
                  <a:cs typeface="Times New Roman" panose="02020603050405020304" charset="0"/>
                </a:rPr>
                <a:t> số tăng</a:t>
              </a:r>
              <a:endParaRPr lang="vi-VN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53000" y="3102610"/>
            <a:ext cx="3986530" cy="3455483"/>
            <a:chOff x="7874276" y="1280992"/>
            <a:chExt cx="3986420" cy="34057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74276" y="1280992"/>
              <a:ext cx="3986420" cy="290089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454887" y="4293704"/>
              <a:ext cx="3154017" cy="393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000" dirty="0">
                  <a:latin typeface="Times New Roman" panose="02020603050405020304" charset="0"/>
                  <a:cs typeface="Times New Roman" panose="02020603050405020304" charset="0"/>
                </a:rPr>
                <a:t>Nhu cầu lương thực tăng</a:t>
              </a:r>
              <a:endParaRPr lang="vi-VN" sz="20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Picture 8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6" name="WordArt 5"/>
          <p:cNvSpPr>
            <a:spLocks noTextEdit="1"/>
          </p:cNvSpPr>
          <p:nvPr/>
        </p:nvSpPr>
        <p:spPr>
          <a:xfrm>
            <a:off x="2836545" y="381000"/>
            <a:ext cx="40481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0000"/>
          </a:bodyPr>
          <a:p>
            <a:pPr algn="ctr"/>
            <a:r>
              <a:rPr lang="en-US" sz="360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DẶN DÒ</a:t>
            </a:r>
            <a:endParaRPr lang="en-US" sz="3600"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6086" name="Rectangle 6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2209800"/>
          </a:xfrm>
        </p:spPr>
        <p:txBody>
          <a:bodyPr vert="horz" wrap="square" lIns="91440" tIns="45720" rIns="91440" bIns="45720" anchor="t" anchorCtr="0"/>
          <a:p>
            <a:pPr marL="0" indent="0" algn="just" eaLnBrk="1" hangingPunct="1">
              <a:buNone/>
            </a:pPr>
            <a:r>
              <a:rPr lang="vi-VN" altLang="en-US" dirty="0"/>
              <a:t> -</a:t>
            </a:r>
            <a:r>
              <a:rPr lang="vi-VN" altLang="en-US" sz="4000" dirty="0"/>
              <a:t>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Về nhà học bài </a:t>
            </a:r>
            <a:r>
              <a:rPr lang="vi-VN" altLang="en-US" dirty="0"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vi-VN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 eaLnBrk="1" hangingPunct="1">
              <a:buNone/>
            </a:pPr>
            <a:r>
              <a:rPr lang="vi-VN" altLang="en-US" dirty="0"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Xem trước bài 7: Tác dụng của phân bón trong trồng trọt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1748" name="Picture 10" descr="FF1E1E57665942E3A74FF221CEBC42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1639">
            <a:off x="7924800" y="-304800"/>
            <a:ext cx="760413" cy="243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6086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60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00" name="Line 16"/>
          <p:cNvSpPr/>
          <p:nvPr/>
        </p:nvSpPr>
        <p:spPr>
          <a:xfrm>
            <a:off x="371475" y="894715"/>
            <a:ext cx="8839200" cy="0"/>
          </a:xfrm>
          <a:prstGeom prst="line">
            <a:avLst/>
          </a:prstGeom>
          <a:ln w="57150" cap="flat" cmpd="thinThick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87" name="Rectangle 19"/>
          <p:cNvSpPr/>
          <p:nvPr/>
        </p:nvSpPr>
        <p:spPr>
          <a:xfrm>
            <a:off x="234315" y="1620520"/>
            <a:ext cx="8481060" cy="1289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just"/>
            <a:r>
              <a:rPr lang="vi-VN" altLang="en-US" sz="3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zh-CN" sz="3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Chúng ta mở rộng đô thị, diện tích đất trồng trọt sẽ như thế nào?</a:t>
            </a:r>
            <a:endParaRPr lang="en-US" altLang="zh-CN" sz="36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en-US" altLang="zh-CN" sz="3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altLang="zh-CN" sz="3600" dirty="0">
              <a:solidFill>
                <a:srgbClr val="99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788" name="Rectangle 20"/>
          <p:cNvSpPr/>
          <p:nvPr/>
        </p:nvSpPr>
        <p:spPr>
          <a:xfrm>
            <a:off x="371475" y="1713230"/>
            <a:ext cx="8406765" cy="1303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algn="just">
              <a:spcBef>
                <a:spcPct val="20000"/>
              </a:spcBef>
            </a:pPr>
            <a:endParaRPr lang="en-US" altLang="zh-CN" sz="3600" dirty="0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  <p:sp>
        <p:nvSpPr>
          <p:cNvPr id="32789" name="Rectangle 21"/>
          <p:cNvSpPr/>
          <p:nvPr/>
        </p:nvSpPr>
        <p:spPr>
          <a:xfrm>
            <a:off x="0" y="4191000"/>
            <a:ext cx="9372600" cy="2133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en-US" altLang="zh-CN" sz="3600" dirty="0">
                <a:latin typeface="Arial" panose="020B0604020202020204" pitchFamily="34" charset="0"/>
              </a:rPr>
              <a:t>	</a:t>
            </a:r>
            <a:endParaRPr lang="en-US" altLang="zh-CN" sz="3600" dirty="0">
              <a:latin typeface="Arial" panose="020B0604020202020204" pitchFamily="34" charset="0"/>
            </a:endParaRPr>
          </a:p>
        </p:txBody>
      </p:sp>
      <p:sp>
        <p:nvSpPr>
          <p:cNvPr id="4104" name="Rectangle 1"/>
          <p:cNvSpPr/>
          <p:nvPr/>
        </p:nvSpPr>
        <p:spPr>
          <a:xfrm>
            <a:off x="393700" y="1031875"/>
            <a:ext cx="83312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solidFill>
                  <a:srgbClr val="009900"/>
                </a:solidFill>
                <a:latin typeface="Times New Roman" panose="02020603050405020304" charset="0"/>
                <a:cs typeface="Times New Roman" panose="02020603050405020304" charset="0"/>
              </a:rPr>
              <a:t>I.</a:t>
            </a:r>
            <a:r>
              <a:rPr lang="en-US" altLang="zh-CN" sz="2800" b="1" u="sng" dirty="0">
                <a:solidFill>
                  <a:srgbClr val="009900"/>
                </a:solidFill>
                <a:latin typeface="Times New Roman" panose="02020603050405020304" charset="0"/>
                <a:cs typeface="Times New Roman" panose="02020603050405020304" charset="0"/>
              </a:rPr>
              <a:t>VÌ SAO PHẢI SỬ DỤNG ĐẤT HỢP LÍ?</a:t>
            </a:r>
            <a:endParaRPr lang="en-US" altLang="zh-CN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132080" y="144145"/>
            <a:ext cx="8807450" cy="7283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</a:lstStyle>
          <a:p>
            <a:pPr algn="ctr"/>
            <a:r>
              <a:rPr lang="vi-VN" altLang="en-US" sz="2600" b="1" i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sym typeface="+mn-ea"/>
              </a:rPr>
              <a:t>BÀI 6: </a:t>
            </a:r>
            <a:r>
              <a:rPr lang="en-US" sz="2600" b="1" i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sym typeface="+mn-ea"/>
              </a:rPr>
              <a:t>BIỆN PHÁP SỬ DỤNG, CẢI TẠO VÀ BẢO VỆ ĐẤT</a:t>
            </a:r>
            <a:endParaRPr sz="2600" b="1" strike="noStrike" noProof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77850" y="2931795"/>
            <a:ext cx="58489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vi-V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iện tích đất trồng trọt sẽ </a:t>
            </a:r>
            <a:r>
              <a:rPr lang="vi-V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giảm</a:t>
            </a:r>
            <a:endParaRPr lang="vi-VN" altLang="en-US" sz="3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00" name="Line 16"/>
          <p:cNvSpPr/>
          <p:nvPr/>
        </p:nvSpPr>
        <p:spPr>
          <a:xfrm>
            <a:off x="371475" y="894715"/>
            <a:ext cx="8839200" cy="0"/>
          </a:xfrm>
          <a:prstGeom prst="line">
            <a:avLst/>
          </a:prstGeom>
          <a:ln w="57150" cap="flat" cmpd="thinThick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88" name="Rectangle 20"/>
          <p:cNvSpPr/>
          <p:nvPr/>
        </p:nvSpPr>
        <p:spPr>
          <a:xfrm>
            <a:off x="371475" y="1713230"/>
            <a:ext cx="8406765" cy="1303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algn="just">
              <a:spcBef>
                <a:spcPct val="20000"/>
              </a:spcBef>
            </a:pPr>
            <a:endParaRPr lang="en-US" altLang="zh-CN" sz="3600" dirty="0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  <p:sp>
        <p:nvSpPr>
          <p:cNvPr id="32789" name="Rectangle 21"/>
          <p:cNvSpPr/>
          <p:nvPr/>
        </p:nvSpPr>
        <p:spPr>
          <a:xfrm>
            <a:off x="0" y="4191000"/>
            <a:ext cx="9372600" cy="2133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en-US" altLang="zh-CN" sz="3600" dirty="0">
                <a:latin typeface="Arial" panose="020B0604020202020204" pitchFamily="34" charset="0"/>
              </a:rPr>
              <a:t>	</a:t>
            </a:r>
            <a:endParaRPr lang="en-US" altLang="zh-CN" sz="3600" dirty="0">
              <a:latin typeface="Arial" panose="020B0604020202020204" pitchFamily="34" charset="0"/>
            </a:endParaRPr>
          </a:p>
        </p:txBody>
      </p:sp>
      <p:sp>
        <p:nvSpPr>
          <p:cNvPr id="4104" name="Rectangle 1"/>
          <p:cNvSpPr/>
          <p:nvPr/>
        </p:nvSpPr>
        <p:spPr>
          <a:xfrm>
            <a:off x="393700" y="1031875"/>
            <a:ext cx="83312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solidFill>
                  <a:srgbClr val="009900"/>
                </a:solidFill>
                <a:latin typeface="Times New Roman" panose="02020603050405020304" charset="0"/>
                <a:cs typeface="Times New Roman" panose="02020603050405020304" charset="0"/>
              </a:rPr>
              <a:t>I.</a:t>
            </a:r>
            <a:r>
              <a:rPr lang="en-US" altLang="zh-CN" sz="2800" b="1" u="sng" dirty="0">
                <a:solidFill>
                  <a:srgbClr val="009900"/>
                </a:solidFill>
                <a:latin typeface="Times New Roman" panose="02020603050405020304" charset="0"/>
                <a:cs typeface="Times New Roman" panose="02020603050405020304" charset="0"/>
              </a:rPr>
              <a:t>VÌ SAO PHẢI SỬ DỤNG ĐẤT HỢP LÍ?</a:t>
            </a:r>
            <a:endParaRPr lang="en-US" altLang="zh-CN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132080" y="144145"/>
            <a:ext cx="8807450" cy="7283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</a:lstStyle>
          <a:p>
            <a:pPr algn="ctr"/>
            <a:r>
              <a:rPr lang="vi-VN" altLang="en-US" sz="2600" b="1" i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sym typeface="+mn-ea"/>
              </a:rPr>
              <a:t>BÀI 6: </a:t>
            </a:r>
            <a:r>
              <a:rPr lang="en-US" sz="2600" b="1" i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sym typeface="+mn-ea"/>
              </a:rPr>
              <a:t>BIỆN PHÁP SỬ DỤNG, CẢI TẠO VÀ BẢO VỆ ĐẤT</a:t>
            </a:r>
            <a:endParaRPr sz="2600" b="1" strike="noStrike" noProof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96240" y="3441700"/>
            <a:ext cx="740854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vi-VN" altLang="en-US" sz="3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zh-CN" sz="3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Thâm canh tăng vụ</a:t>
            </a:r>
            <a:endParaRPr lang="en-US" altLang="zh-CN" sz="36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vi-VN" altLang="en-US" sz="3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zh-CN" sz="3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Không bỏ đất hoang</a:t>
            </a:r>
            <a:endParaRPr lang="en-US" altLang="zh-CN" sz="36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vi-VN" altLang="en-US" sz="3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zh-CN" sz="3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Chọn cây trồng phù hợp với đất</a:t>
            </a:r>
            <a:endParaRPr lang="en-US" altLang="zh-CN" sz="36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vi-VN" altLang="en-US" sz="3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zh-CN" sz="3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Vừa sử dụng đất, vừa cải tạo: 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259080" y="1717675"/>
            <a:ext cx="85686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>
              <a:buNone/>
            </a:pPr>
            <a:r>
              <a:rPr lang="en-US" sz="3600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Để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duy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trì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độ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phì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nhiêu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cho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đất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đảm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bảo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cây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trồng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luôn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cho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năng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suất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cao</a:t>
            </a:r>
            <a:r>
              <a:rPr lang="vi-VN" altLang="en-US" sz="3600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cần áp dụng những biện pháp nào?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Rectangle 2"/>
          <p:cNvSpPr>
            <a:spLocks noGrp="1"/>
          </p:cNvSpPr>
          <p:nvPr>
            <p:ph type="title"/>
          </p:nvPr>
        </p:nvSpPr>
        <p:spPr>
          <a:xfrm flipV="1">
            <a:off x="457200" y="-990600"/>
            <a:ext cx="8229600" cy="76200"/>
          </a:xfrm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x-none" sz="4000" dirty="0"/>
          </a:p>
        </p:txBody>
      </p:sp>
      <p:pic>
        <p:nvPicPr>
          <p:cNvPr id="8196" name="Picture 4" descr="files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4371340" cy="4445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Text Box 6"/>
          <p:cNvSpPr txBox="1"/>
          <p:nvPr/>
        </p:nvSpPr>
        <p:spPr>
          <a:xfrm>
            <a:off x="307975" y="4658995"/>
            <a:ext cx="41878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Thâm canh tăng vụ bí</a:t>
            </a:r>
            <a:endParaRPr lang="en-US" altLang="zh-CN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199" name="Text Box 7"/>
          <p:cNvSpPr txBox="1"/>
          <p:nvPr/>
        </p:nvSpPr>
        <p:spPr>
          <a:xfrm>
            <a:off x="4535170" y="4651375"/>
            <a:ext cx="43757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Thâm canh tăng vụ mướp</a:t>
            </a:r>
            <a:endParaRPr lang="en-US" altLang="zh-CN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201" name="Picture 9" descr="mo%20h%C3%ACnh%20b%C3%AD%20%E1%BB%9F%20%C4%91%E1%BA%B7ng%20s%C6%A1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0"/>
            <a:ext cx="4455160" cy="4540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25425" y="5135245"/>
            <a:ext cx="8475980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ct val="50000"/>
              </a:spcBef>
            </a:pPr>
            <a:r>
              <a:rPr lang="vi-VN" altLang="en-US" dirty="0" err="1">
                <a:sym typeface="+mn-ea"/>
              </a:rPr>
              <a:t> </a:t>
            </a:r>
            <a:r>
              <a:rPr lang="vi-VN" altLang="en-US" sz="3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Tăng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số vụ gieo trồng trên năm không bỏ trống thời gian giữa hai vụ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gieo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trồng</a:t>
            </a:r>
            <a:r>
              <a:rPr lang="vi-VN" alt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                                            -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Tăng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sản lượng.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21" name="Picture 5" descr="images1878652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9600" y="33655"/>
            <a:ext cx="4610100" cy="42843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304800" y="4572000"/>
            <a:ext cx="36576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Đất bỏ hoang</a:t>
            </a:r>
            <a:endParaRPr lang="en-US" altLang="zh-CN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223" name="Text Box 7"/>
          <p:cNvSpPr txBox="1"/>
          <p:nvPr/>
        </p:nvSpPr>
        <p:spPr>
          <a:xfrm>
            <a:off x="4256405" y="4579620"/>
            <a:ext cx="43541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Đất không bỏ hoang</a:t>
            </a:r>
            <a:endParaRPr lang="en-US" altLang="zh-CN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8"/>
          <p:cNvSpPr txBox="1"/>
          <p:nvPr/>
        </p:nvSpPr>
        <p:spPr>
          <a:xfrm>
            <a:off x="1965325" y="22463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9225" name="Text Box 9"/>
          <p:cNvSpPr txBox="1"/>
          <p:nvPr/>
        </p:nvSpPr>
        <p:spPr>
          <a:xfrm>
            <a:off x="491490" y="5240020"/>
            <a:ext cx="8303260" cy="1168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Không bỏ đất hoang</a:t>
            </a:r>
            <a:r>
              <a:rPr lang="vi-VN" altLang="en-US" sz="2800" dirty="0">
                <a:latin typeface="Times New Roman" panose="02020603050405020304" charset="0"/>
                <a:cs typeface="Times New Roman" panose="02020603050405020304" charset="0"/>
              </a:rPr>
              <a:t> t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ăng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diện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tích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đất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canh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tác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0" name="Table Placeholder 99"/>
          <p:cNvPicPr/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55880" y="8255"/>
            <a:ext cx="4338955" cy="43065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Rectangle 2"/>
          <p:cNvSpPr>
            <a:spLocks noGrp="1"/>
          </p:cNvSpPr>
          <p:nvPr>
            <p:ph type="title"/>
          </p:nvPr>
        </p:nvSpPr>
        <p:spPr>
          <a:xfrm>
            <a:off x="457200" y="-990600"/>
            <a:ext cx="8229600" cy="533400"/>
          </a:xfrm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x-none" sz="4000" dirty="0"/>
          </a:p>
        </p:txBody>
      </p:sp>
      <p:sp>
        <p:nvSpPr>
          <p:cNvPr id="10245" name="Text Box 5"/>
          <p:cNvSpPr txBox="1"/>
          <p:nvPr/>
        </p:nvSpPr>
        <p:spPr>
          <a:xfrm>
            <a:off x="1161415" y="5327650"/>
            <a:ext cx="78733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Chọn cây trồng phù hợp với đất:</a:t>
            </a:r>
            <a:r>
              <a:rPr lang="vi-VN" alt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46" name="Picture 6" descr="20111141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3070" y="828675"/>
            <a:ext cx="3088640" cy="44564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7" descr="thanh l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" y="829310"/>
            <a:ext cx="2821305" cy="4455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8" descr="0405200810203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260" y="838835"/>
            <a:ext cx="2955290" cy="4446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12725" y="5927090"/>
            <a:ext cx="87039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vi-VN" altLang="en-US" sz="2800" dirty="0" err="1">
                <a:sym typeface="+mn-ea"/>
              </a:rPr>
              <a:t>-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Cây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sinh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trưởng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phát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triển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tốt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cho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năng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suất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cao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Picture 4" descr="Cai-Tao-Bai-Thai-Tha_243_103_s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43400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Text Box 6"/>
          <p:cNvSpPr txBox="1"/>
          <p:nvPr/>
        </p:nvSpPr>
        <p:spPr>
          <a:xfrm>
            <a:off x="609600" y="4876800"/>
            <a:ext cx="28194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</a:rPr>
              <a:t> 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Đất </a:t>
            </a:r>
            <a:r>
              <a:rPr lang="vi-VN" altLang="en-US" sz="2800" b="1" dirty="0">
                <a:latin typeface="Times New Roman" panose="02020603050405020304" charset="0"/>
                <a:cs typeface="Times New Roman" panose="02020603050405020304" charset="0"/>
              </a:rPr>
              <a:t>chưa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 cải tạo</a:t>
            </a:r>
            <a:endParaRPr lang="en-US" altLang="zh-CN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271" name="Text Box 7"/>
          <p:cNvSpPr txBox="1"/>
          <p:nvPr/>
        </p:nvSpPr>
        <p:spPr>
          <a:xfrm>
            <a:off x="5867400" y="4876800"/>
            <a:ext cx="24384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Đất đã cải tạo</a:t>
            </a:r>
            <a:endParaRPr lang="en-US" altLang="zh-CN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272" name="Text Box 8"/>
          <p:cNvSpPr txBox="1"/>
          <p:nvPr/>
        </p:nvSpPr>
        <p:spPr>
          <a:xfrm>
            <a:off x="189865" y="5431155"/>
            <a:ext cx="89293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Vừa sử dụng đất, vừa cải tạo</a:t>
            </a:r>
            <a:r>
              <a:rPr lang="vi-VN" alt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làm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tăng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độ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phì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nhiêu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đất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220" name="Picture 4" descr="dat-bo-hoang">
            <a:hlinkClick r:id=""/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240" y="54610"/>
            <a:ext cx="4658995" cy="474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76200" y="1143000"/>
            <a:ext cx="8534400" cy="4572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3200" dirty="0">
                <a:solidFill>
                  <a:srgbClr val="009900"/>
                </a:solidFill>
              </a:rPr>
              <a:t>I.</a:t>
            </a:r>
            <a:r>
              <a:rPr lang="en-US" altLang="zh-CN" sz="3200" u="sng" dirty="0">
                <a:solidFill>
                  <a:srgbClr val="009900"/>
                </a:solidFill>
              </a:rPr>
              <a:t>VÌ SAO PHẢI SỬ DỤNG ĐẤT HỢP LÍ?</a:t>
            </a:r>
            <a:endParaRPr lang="en-US" altLang="zh-CN" sz="3200" u="sng" dirty="0">
              <a:solidFill>
                <a:srgbClr val="009900"/>
              </a:solidFill>
            </a:endParaRPr>
          </a:p>
        </p:txBody>
      </p:sp>
      <p:sp>
        <p:nvSpPr>
          <p:cNvPr id="2" name="Rectangle 3"/>
          <p:cNvSpPr>
            <a:spLocks noGrp="1"/>
          </p:cNvSpPr>
          <p:nvPr>
            <p:ph idx="1"/>
          </p:nvPr>
        </p:nvSpPr>
        <p:spPr>
          <a:xfrm>
            <a:off x="304165" y="2148840"/>
            <a:ext cx="8637905" cy="1818005"/>
          </a:xfrm>
        </p:spPr>
        <p:txBody>
          <a:bodyPr vert="horz" wrap="square" lIns="91440" tIns="45720" rIns="91440" bIns="45720" anchor="t" anchorCtr="0"/>
          <a:p>
            <a:pPr marL="0" indent="0" algn="just" eaLnBrk="1" hangingPunct="1">
              <a:buNone/>
            </a:pPr>
            <a:r>
              <a:rPr lang="vi-VN" altLang="en-US" sz="3600" dirty="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3600" dirty="0">
                <a:latin typeface="Times New Roman" panose="02020603050405020304" charset="0"/>
                <a:cs typeface="Times New Roman" panose="02020603050405020304" charset="0"/>
              </a:rPr>
              <a:t>Do nhu cầu lương thực, thực phẩm ngày càng tăng mà diện tích đất trồng trọt có hạn vì vậy phải sử dụng đất một cách hợp lí.</a:t>
            </a:r>
            <a:endParaRPr lang="en-US" altLang="zh-CN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317" name="Line 8"/>
          <p:cNvSpPr/>
          <p:nvPr/>
        </p:nvSpPr>
        <p:spPr>
          <a:xfrm>
            <a:off x="304800" y="914400"/>
            <a:ext cx="8839200" cy="0"/>
          </a:xfrm>
          <a:prstGeom prst="line">
            <a:avLst/>
          </a:prstGeom>
          <a:ln w="57150" cap="flat" cmpd="thinThick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132080" y="144145"/>
            <a:ext cx="8807450" cy="7283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</a:lstStyle>
          <a:p>
            <a:pPr algn="ctr"/>
            <a:r>
              <a:rPr lang="vi-VN" altLang="en-US" sz="2600" b="1" i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sym typeface="+mn-ea"/>
              </a:rPr>
              <a:t>BÀI 6: </a:t>
            </a:r>
            <a:r>
              <a:rPr lang="en-US" sz="2600" b="1" i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sym typeface="+mn-ea"/>
              </a:rPr>
              <a:t>BIỆN PHÁP SỬ DỤNG, CẢI TẠO VÀ BẢO VỆ ĐẤT</a:t>
            </a:r>
            <a:endParaRPr sz="2600" b="1" strike="noStrike" noProof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5" name="Picture 11" descr="Book-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77200" y="1524000"/>
            <a:ext cx="685800" cy="630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charRg st="0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3824</Words>
  <Application>WPS Presentation</Application>
  <PresentationFormat/>
  <Paragraphs>147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Comic Sans MS</vt:lpstr>
      <vt:lpstr>Microsoft YaHei</vt:lpstr>
      <vt:lpstr>Arial Unicode MS</vt:lpstr>
      <vt:lpstr>Calibri</vt:lpstr>
      <vt:lpstr>Default Design</vt:lpstr>
      <vt:lpstr>1_Default Design</vt:lpstr>
      <vt:lpstr>Bài 6:  BIỆN PHÁP SỬ DỤNG, CẢI TẠO VÀ BẢO VỆ ĐẤT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I.VÌ SAO PHẢI SỬ DỤNG ĐẤT HỢP LÍ?</vt:lpstr>
      <vt:lpstr>II.BIỆN PHÁP CẢI TẠO VÀ BẢO VỆ ĐẤT</vt:lpstr>
      <vt:lpstr>II.BIỆN PHÁP CẢI TẠO VÀ BẢO VỆ ĐẤT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II Biện pháp cải tạo và bảo vệ đất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Giau</cp:lastModifiedBy>
  <cp:revision>20</cp:revision>
  <dcterms:created xsi:type="dcterms:W3CDTF">2010-01-05T13:38:00Z</dcterms:created>
  <dcterms:modified xsi:type="dcterms:W3CDTF">2021-10-08T12:31:48Z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1033-11.2.0.10323</vt:lpwstr>
  </property>
  <property fmtid="{D5CDD505-2E9C-101B-9397-08002B2CF9AE}" pid="3" name="ICV">
    <vt:lpwstr>1678A6E321E846ED96209E7325E8A7ED</vt:lpwstr>
  </property>
</Properties>
</file>